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304" r:id="rId5"/>
    <p:sldId id="303" r:id="rId6"/>
    <p:sldId id="258" r:id="rId7"/>
    <p:sldId id="306" r:id="rId8"/>
    <p:sldId id="307" r:id="rId9"/>
    <p:sldId id="308" r:id="rId10"/>
    <p:sldId id="309" r:id="rId11"/>
    <p:sldId id="310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4" r:id="rId23"/>
    <p:sldId id="325" r:id="rId24"/>
    <p:sldId id="326" r:id="rId25"/>
    <p:sldId id="327" r:id="rId26"/>
    <p:sldId id="329" r:id="rId27"/>
    <p:sldId id="331" r:id="rId28"/>
    <p:sldId id="333" r:id="rId29"/>
    <p:sldId id="296" r:id="rId30"/>
    <p:sldId id="335" r:id="rId31"/>
    <p:sldId id="450" r:id="rId32"/>
    <p:sldId id="451" r:id="rId33"/>
    <p:sldId id="452" r:id="rId34"/>
    <p:sldId id="453" r:id="rId35"/>
    <p:sldId id="302" r:id="rId36"/>
    <p:sldId id="467" r:id="rId37"/>
    <p:sldId id="455" r:id="rId38"/>
    <p:sldId id="456" r:id="rId39"/>
    <p:sldId id="458" r:id="rId40"/>
    <p:sldId id="459" r:id="rId41"/>
    <p:sldId id="460" r:id="rId42"/>
    <p:sldId id="461" r:id="rId43"/>
    <p:sldId id="462" r:id="rId44"/>
    <p:sldId id="468" r:id="rId45"/>
    <p:sldId id="469" r:id="rId46"/>
    <p:sldId id="470" r:id="rId47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7778"/>
  </p:normalViewPr>
  <p:slideViewPr>
    <p:cSldViewPr snapToGrid="0" snapToObjects="1" showGuides="1">
      <p:cViewPr varScale="1">
        <p:scale>
          <a:sx n="125" d="100"/>
          <a:sy n="125" d="100"/>
        </p:scale>
        <p:origin x="100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15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30.05.2022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30/05/2022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062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20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371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04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</p:spTree>
    <p:extLst>
      <p:ext uri="{BB962C8B-B14F-4D97-AF65-F5344CB8AC3E}">
        <p14:creationId xmlns:p14="http://schemas.microsoft.com/office/powerpoint/2010/main" val="322971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9.wmf"/><Relationship Id="rId3" Type="http://schemas.openxmlformats.org/officeDocument/2006/relationships/image" Target="../media/image12.ti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5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tif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tif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tif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4.wmf"/><Relationship Id="rId18" Type="http://schemas.openxmlformats.org/officeDocument/2006/relationships/image" Target="../media/image36.png"/><Relationship Id="rId3" Type="http://schemas.openxmlformats.org/officeDocument/2006/relationships/image" Target="../media/image11.ti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6.w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3.wmf"/><Relationship Id="rId5" Type="http://schemas.openxmlformats.org/officeDocument/2006/relationships/image" Target="../media/image15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tif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29.tif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4.0/deed.en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ommons.wikimedia.org/wiki/File:Man-scratching-head.gif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hyperlink" Target="https://commons.wikimedia.org/wiki/File:Allianz-Arena-M%C3%BCnchen.jpg" TargetMode="External"/><Relationship Id="rId10" Type="http://schemas.openxmlformats.org/officeDocument/2006/relationships/hyperlink" Target="https://creativecommons.org/publicdomain/zero/1.0/" TargetMode="External"/><Relationship Id="rId4" Type="http://schemas.openxmlformats.org/officeDocument/2006/relationships/hyperlink" Target="https://commons.wikimedia.org/wiki/File:Olympiastadion_Muenchen.jpg" TargetMode="External"/><Relationship Id="rId9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6.tif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4.wmf"/><Relationship Id="rId3" Type="http://schemas.openxmlformats.org/officeDocument/2006/relationships/image" Target="../media/image46.ti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t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Câbles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FB23FAF2-9BEB-6A46-9996-262CB8F2B5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03862"/>
                <a:ext cx="7726363" cy="37466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Câble sous charge répartie arbitraire (cas plan)</a:t>
                </a:r>
              </a:p>
              <a:p>
                <a:r>
                  <a:rPr lang="fr-FR" dirty="0"/>
                  <a:t>Hypothèses:</a:t>
                </a:r>
              </a:p>
              <a:p>
                <a:pPr lvl="1"/>
                <a:r>
                  <a:rPr lang="fr-FR" dirty="0"/>
                  <a:t>Le câble est inextensible (la forme change mais pas la longueur)</a:t>
                </a:r>
              </a:p>
              <a:p>
                <a:pPr lvl="1"/>
                <a:r>
                  <a:rPr lang="fr-FR" dirty="0"/>
                  <a:t>La force répartie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agit vers le bas (effet de la pesanteur)</a:t>
                </a:r>
              </a:p>
              <a:p>
                <a:r>
                  <a:rPr lang="fr-FR" dirty="0"/>
                  <a:t>Objectif:</a:t>
                </a:r>
              </a:p>
              <a:p>
                <a:pPr marL="342900" lvl="1" indent="0">
                  <a:buNone/>
                </a:pPr>
                <a:r>
                  <a:rPr lang="fr-FR" dirty="0"/>
                  <a:t>Trouver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 la forme qui permet l’équilibre du câble avec la charge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2"/>
                <a:endParaRPr lang="fr-FR" dirty="0"/>
              </a:p>
              <a:p>
                <a:pPr lvl="2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23FAF2-9BEB-6A46-9996-262CB8F2B5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03862"/>
                <a:ext cx="7726363" cy="3746675"/>
              </a:xfrm>
              <a:blipFill>
                <a:blip r:embed="rId2"/>
                <a:stretch>
                  <a:fillRect t="-16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6ACD0243-8323-A34E-B746-BF92AA7D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720056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799A16-2ED1-D142-9875-489E3933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22BC3A-44BD-634B-9E93-143D0AB5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C2BFCB-6834-9E45-BA83-8C99E731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FD57A4F-4EC5-0941-B1AD-2CBACE3A3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25" y="2712170"/>
            <a:ext cx="4315744" cy="1999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CC4519C-B1CC-3441-AF6D-942AD20B27FC}"/>
                  </a:ext>
                </a:extLst>
              </p:cNvPr>
              <p:cNvSpPr txBox="1"/>
              <p:nvPr/>
            </p:nvSpPr>
            <p:spPr>
              <a:xfrm>
                <a:off x="5998039" y="3354017"/>
                <a:ext cx="1922642" cy="715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portée du câble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flèche du câble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𝑠</m:t>
                    </m:r>
                  </m:oMath>
                </a14:m>
                <a:r>
                  <a:rPr lang="fr-CH" i="1" dirty="0">
                    <a:latin typeface="Arial" pitchFamily="34" charset="0"/>
                    <a:cs typeface="Arial" pitchFamily="34" charset="0"/>
                  </a:rPr>
                  <a:t>: la longueur du câble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4519C-B1CC-3441-AF6D-942AD20B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039" y="3354017"/>
                <a:ext cx="1922642" cy="715581"/>
              </a:xfrm>
              <a:prstGeom prst="rect">
                <a:avLst/>
              </a:prstGeom>
              <a:blipFill>
                <a:blip r:embed="rId4"/>
                <a:stretch>
                  <a:fillRect t="-1754" b="-70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0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FF2E6C73-2CC6-B448-8531-C31F2F64D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Equilibre d’un petit tronçon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fr-CH" dirty="0"/>
                  <a:t> d’un câble sous des charges verticales: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2" y="1824960"/>
            <a:ext cx="3096344" cy="240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7ED5F70D-970E-3744-8237-946773146061}"/>
                  </a:ext>
                </a:extLst>
              </p:cNvPr>
              <p:cNvSpPr/>
              <p:nvPr/>
            </p:nvSpPr>
            <p:spPr>
              <a:xfrm>
                <a:off x="4671541" y="1490647"/>
                <a:ext cx="3959697" cy="1131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: effort normal (tension) qui agit dans la direction du câble (</a:t>
                </a:r>
                <a14:m>
                  <m:oMath xmlns:m="http://schemas.openxmlformats.org/officeDocument/2006/math">
                    <m:r>
                      <a:rPr lang="fr-CH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</m:oMath>
                </a14:m>
                <a:r>
                  <a:rPr lang="fr-CH" dirty="0">
                    <a:sym typeface="Wingdings" panose="05000000000000000000" pitchFamily="2" charset="2"/>
                  </a:rPr>
                  <a:t> a la même pente que le câble)</a:t>
                </a:r>
              </a:p>
              <a:p>
                <a:endParaRPr lang="fr-CH" dirty="0"/>
              </a:p>
              <a:p>
                <a:r>
                  <a:rPr lang="fr-CH" b="1" dirty="0"/>
                  <a:t>Décomposition de N en 2 inconnues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fr-CH" b="1" dirty="0"/>
                  <a:t> et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fr-CH" b="1" dirty="0"/>
                  <a:t>: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5F70D-970E-3744-8237-946773146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41" y="1490647"/>
                <a:ext cx="3959697" cy="1131079"/>
              </a:xfrm>
              <a:prstGeom prst="rect">
                <a:avLst/>
              </a:prstGeom>
              <a:blipFill>
                <a:blip r:embed="rId4"/>
                <a:stretch>
                  <a:fillRect l="-319" t="-1111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03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FF2E6C73-2CC6-B448-8531-C31F2F64DC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Equilibre d’un petit tronçon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fr-CH" dirty="0"/>
                  <a:t> d’un câble sous des charges verticales: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2E6C73-2CC6-B448-8531-C31F2F64DC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42963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 fontScale="90000"/>
          </a:bodyPr>
          <a:lstStyle/>
          <a:p>
            <a:r>
              <a:rPr lang="fr-FR" dirty="0"/>
              <a:t>Dérivation de l’équation différentielle des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7" y="1327111"/>
            <a:ext cx="2509590" cy="19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F26D0C5-5A8C-1047-A663-209F0590559A}"/>
              </a:ext>
            </a:extLst>
          </p:cNvPr>
          <p:cNvSpPr/>
          <p:nvPr/>
        </p:nvSpPr>
        <p:spPr>
          <a:xfrm>
            <a:off x="1333747" y="3463645"/>
            <a:ext cx="17908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dirty="0"/>
              <a:t>Longueur du câble:</a:t>
            </a:r>
          </a:p>
        </p:txBody>
      </p:sp>
    </p:spTree>
    <p:extLst>
      <p:ext uri="{BB962C8B-B14F-4D97-AF65-F5344CB8AC3E}">
        <p14:creationId xmlns:p14="http://schemas.microsoft.com/office/powerpoint/2010/main" val="20444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AD694EF-7BDE-B544-BE69-0537AF1F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1931"/>
          </a:xfrm>
        </p:spPr>
        <p:txBody>
          <a:bodyPr>
            <a:normAutofit/>
          </a:bodyPr>
          <a:lstStyle/>
          <a:p>
            <a:r>
              <a:rPr lang="fr-FR" dirty="0"/>
              <a:t>Equation différentielle d’équilibre d’un câble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852E65-04FC-CE47-BA33-A329C8A1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CFA018-715C-E045-8E65-CC786F87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158B80-C8E7-D940-BB22-10254BF5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050B2B-735C-014A-ADBB-7FC83F7E5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47" y="741323"/>
            <a:ext cx="2509590" cy="1949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4CD1334E-A5E9-8548-BBB6-1FFCA1C746CD}"/>
                  </a:ext>
                </a:extLst>
              </p:cNvPr>
              <p:cNvSpPr txBox="1"/>
              <p:nvPr/>
            </p:nvSpPr>
            <p:spPr>
              <a:xfrm>
                <a:off x="4066232" y="1097265"/>
                <a:ext cx="529208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𝑁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Effort normal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Composante verticale</a:t>
                </a: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Composante horizontale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𝑞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Charge répartie verticale (positive vers le bas)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 Configuration du câble / forme en équilibre</a:t>
                </a:r>
              </a:p>
              <a:p>
                <a:r>
                  <a:rPr lang="fr-CH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𝑠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fr-CH" dirty="0">
                    <a:latin typeface="Arial" pitchFamily="34" charset="0"/>
                    <a:cs typeface="Arial" pitchFamily="34" charset="0"/>
                  </a:rPr>
                  <a:t>  Longueur du câble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D1334E-A5E9-8548-BBB6-1FFCA1C7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32" y="1097265"/>
                <a:ext cx="5292080" cy="1338828"/>
              </a:xfrm>
              <a:prstGeom prst="rect">
                <a:avLst/>
              </a:prstGeom>
              <a:blipFill>
                <a:blip r:embed="rId4"/>
                <a:stretch>
                  <a:fillRect t="-943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4F42ABCC-2F5B-C84F-958F-40E3545F11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823866"/>
              </p:ext>
            </p:extLst>
          </p:nvPr>
        </p:nvGraphicFramePr>
        <p:xfrm>
          <a:off x="1643038" y="2923010"/>
          <a:ext cx="691438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5" imgW="990360" imgH="342720" progId="Equation.3">
                  <p:embed/>
                </p:oleObj>
              </mc:Choice>
              <mc:Fallback>
                <p:oleObj name="Equation" r:id="rId5" imgW="990360" imgH="34272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38" y="2923010"/>
                        <a:ext cx="691438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22083BD6-E6BA-5445-84D8-C07D9A64A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27546"/>
              </p:ext>
            </p:extLst>
          </p:nvPr>
        </p:nvGraphicFramePr>
        <p:xfrm>
          <a:off x="1608674" y="3318770"/>
          <a:ext cx="1161262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7" imgW="1663560" imgH="342720" progId="Equation.3">
                  <p:embed/>
                </p:oleObj>
              </mc:Choice>
              <mc:Fallback>
                <p:oleObj name="Equation" r:id="rId7" imgW="1663560" imgH="34272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674" y="3318770"/>
                        <a:ext cx="1161262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E4DA1504-C765-0243-BA33-FB306C761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414160"/>
              </p:ext>
            </p:extLst>
          </p:nvPr>
        </p:nvGraphicFramePr>
        <p:xfrm>
          <a:off x="1573468" y="4242290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9" imgW="1676160" imgH="723600" progId="Equation.3">
                  <p:embed/>
                </p:oleObj>
              </mc:Choice>
              <mc:Fallback>
                <p:oleObj name="Equation" r:id="rId9" imgW="1676160" imgH="7236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468" y="4242290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F65E412C-8FC3-B049-B1BD-DD39975E0F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213394"/>
              </p:ext>
            </p:extLst>
          </p:nvPr>
        </p:nvGraphicFramePr>
        <p:xfrm>
          <a:off x="5138612" y="4222166"/>
          <a:ext cx="2756891" cy="35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11" imgW="3949560" imgH="507960" progId="Equation.3">
                  <p:embed/>
                </p:oleObj>
              </mc:Choice>
              <mc:Fallback>
                <p:oleObj name="Equation" r:id="rId11" imgW="3949560" imgH="50796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12" y="4222166"/>
                        <a:ext cx="2756891" cy="354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6C4BB42B-DFE9-D642-94D9-43BA04867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792353"/>
              </p:ext>
            </p:extLst>
          </p:nvPr>
        </p:nvGraphicFramePr>
        <p:xfrm>
          <a:off x="5142981" y="2865390"/>
          <a:ext cx="1666545" cy="35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13" imgW="2387520" imgH="507960" progId="Equation.3">
                  <p:embed/>
                </p:oleObj>
              </mc:Choice>
              <mc:Fallback>
                <p:oleObj name="Equation" r:id="rId13" imgW="2387520" imgH="50796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2981" y="2865390"/>
                        <a:ext cx="1666545" cy="354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5A6FFACD-2A6A-9D46-8726-CFF11C96A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543510"/>
              </p:ext>
            </p:extLst>
          </p:nvPr>
        </p:nvGraphicFramePr>
        <p:xfrm>
          <a:off x="5138612" y="3378795"/>
          <a:ext cx="2384579" cy="67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15" imgW="3416040" imgH="965160" progId="Equation.3">
                  <p:embed/>
                </p:oleObj>
              </mc:Choice>
              <mc:Fallback>
                <p:oleObj name="Equation" r:id="rId15" imgW="3416040" imgH="9651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12" y="3378795"/>
                        <a:ext cx="2384579" cy="673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63C26AF6-E2F0-5C49-A889-6D38AA88FA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869340"/>
              </p:ext>
            </p:extLst>
          </p:nvPr>
        </p:nvGraphicFramePr>
        <p:xfrm>
          <a:off x="1573468" y="3739442"/>
          <a:ext cx="1223314" cy="239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17" imgW="1752480" imgH="342720" progId="Equation.3">
                  <p:embed/>
                </p:oleObj>
              </mc:Choice>
              <mc:Fallback>
                <p:oleObj name="Equation" r:id="rId17" imgW="1752480" imgH="34272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468" y="3739442"/>
                        <a:ext cx="1223314" cy="239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2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9DE4542C-3B73-4740-919A-FACA99F93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267004"/>
                <a:ext cx="7726363" cy="25405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Calculer avec l’équation différentielle</a:t>
                </a:r>
              </a:p>
              <a:p>
                <a:pPr lvl="1"/>
                <a:r>
                  <a:rPr lang="fr-CH" dirty="0"/>
                  <a:t>La composante horizontale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CH" dirty="0"/>
                  <a:t> si la flèche est égale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CH" dirty="0"/>
              </a:p>
              <a:p>
                <a:pPr lvl="1"/>
                <a:r>
                  <a:rPr lang="fr-CH" dirty="0"/>
                  <a:t>L’effort axial minimal et maximal dans le câble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CH" dirty="0"/>
                  <a:t>) 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DE4542C-3B73-4740-919A-FACA99F93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267004"/>
                <a:ext cx="7726363" cy="2540580"/>
              </a:xfrm>
              <a:blipFill>
                <a:blip r:embed="rId3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958B6B22-A8F4-3241-A93A-7E899DE9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1"/>
            <a:ext cx="7015806" cy="903127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Exemple: câble sous une charge uniformément répartie sur l’horizontale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A89EF9-CB94-3741-9569-4F26916F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C08750-4CED-5F45-8054-8D461FC8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A7710B-DE30-3646-A222-53CBD069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DD24F966-1B2F-A84F-8D00-F45D46DB2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905755"/>
              </p:ext>
            </p:extLst>
          </p:nvPr>
        </p:nvGraphicFramePr>
        <p:xfrm>
          <a:off x="5282557" y="1397940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E4DA1504-C765-0243-BA33-FB306C761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397940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xmlns="" id="{A5C34A10-D944-F940-8490-FA5FF5B51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1045901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E006F1F-7A79-0840-BD26-C3D2B4A2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7D8793-71C0-7046-9181-2C61FC07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CBA7A1-61C4-9C4A-A8E6-F6D1F92C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7E5A7-8593-B848-862E-96B13575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2D2ACC12-83D5-9A4A-B559-890EEF16A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997581"/>
              </p:ext>
            </p:extLst>
          </p:nvPr>
        </p:nvGraphicFramePr>
        <p:xfrm>
          <a:off x="5282557" y="1131096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1676160" imgH="723600" progId="Equation.3">
                  <p:embed/>
                </p:oleObj>
              </mc:Choice>
              <mc:Fallback>
                <p:oleObj name="Equation" r:id="rId3" imgW="1676160" imgH="7236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xmlns="" id="{DD24F966-1B2F-A84F-8D00-F45D46DB2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131096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xmlns="" id="{6F11DD90-8311-2B4A-BC8D-9C8F94A97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779057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E006F1F-7A79-0840-BD26-C3D2B4A2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7D8793-71C0-7046-9181-2C61FC07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CBA7A1-61C4-9C4A-A8E6-F6D1F92C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F7E5A7-8593-B848-862E-96B13575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2D2ACC12-83D5-9A4A-B559-890EEF16AA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2557" y="1131096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xmlns="" id="{2D2ACC12-83D5-9A4A-B559-890EEF16AA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57" y="1131096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xmlns="" id="{6F11DD90-8311-2B4A-BC8D-9C8F94A97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10" y="779057"/>
            <a:ext cx="2610590" cy="12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90ACBF7-6857-3746-BDEE-CD829087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FD3451-461A-7840-BFD7-F647659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170F20-06FA-4747-87AF-D7A5AA72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23EF3B9A-0B67-7343-A74F-1D75C7F8B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957555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Calculer avec l’équilibre par tronçon </a:t>
                </a:r>
              </a:p>
              <a:p>
                <a:pPr marL="800100" lvl="1" indent="-285750"/>
                <a:r>
                  <a:rPr lang="fr-FR" dirty="0"/>
                  <a:t>La composant horizontale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fr-FR" dirty="0"/>
                  <a:t> si la flèche est égale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dirty="0"/>
              </a:p>
              <a:p>
                <a:pPr marL="800100" lvl="1" indent="-285750"/>
                <a:r>
                  <a:rPr lang="fr-FR" dirty="0"/>
                  <a:t>L’effort axial minimal et maximal dans le câble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EF3B9A-0B67-7343-A74F-1D75C7F8B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957555"/>
              </a:xfrm>
              <a:blipFill>
                <a:blip r:embed="rId2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7B4F0D7-1365-D845-8A9D-B93D89E49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48" y="2253615"/>
            <a:ext cx="2598415" cy="12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35D97D-BB2E-504C-BC5C-C33489C00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2499779"/>
            <a:ext cx="1565346" cy="9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90ACBF7-6857-3746-BDEE-CD829087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FD3451-461A-7840-BFD7-F6476597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170F20-06FA-4747-87AF-D7A5AA72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7B4F0D7-1365-D845-8A9D-B93D89E49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51" y="961828"/>
            <a:ext cx="2598415" cy="120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35D97D-BB2E-504C-BC5C-C33489C0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53" y="1207992"/>
            <a:ext cx="1565346" cy="95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561EF8-DA0A-6E49-B2BA-3AF2ACC15E3E}"/>
              </a:ext>
            </a:extLst>
          </p:cNvPr>
          <p:cNvSpPr/>
          <p:nvPr/>
        </p:nvSpPr>
        <p:spPr>
          <a:xfrm>
            <a:off x="4472559" y="35279"/>
            <a:ext cx="117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kern="1000" spc="-70" dirty="0">
                <a:solidFill>
                  <a:srgbClr val="413C3A"/>
                </a:solidFill>
                <a:latin typeface="Franklin Gothic Demi Cond" panose="020B07060304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(suite)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6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E5C38F30-AA06-6F4C-9FC7-5853462C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306627"/>
            <a:ext cx="3948865" cy="2541802"/>
          </a:xfrm>
        </p:spPr>
        <p:txBody>
          <a:bodyPr/>
          <a:lstStyle/>
          <a:p>
            <a:r>
              <a:rPr lang="fr-FR" dirty="0"/>
              <a:t>2 supports sur la même hauteur: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57E1DCF-0066-CD40-9C67-ADA95C8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Résumé: câble sous une charge uniformément répartie sur l’horizontale 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9FFA09-FAA8-C44D-9645-4FDDEC30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58F910-334D-2A46-A5CF-A9A2AA23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E40F52-F22B-1F44-A511-64C64550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7DCC525-BBC9-2143-9C64-F590B6031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47" y="946055"/>
            <a:ext cx="2903736" cy="134516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D016795E-4D70-174E-9310-A82D22381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5116"/>
              </p:ext>
            </p:extLst>
          </p:nvPr>
        </p:nvGraphicFramePr>
        <p:xfrm>
          <a:off x="4987299" y="1365994"/>
          <a:ext cx="1170127" cy="50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Equation" r:id="rId4" imgW="1676160" imgH="723600" progId="Equation.3">
                  <p:embed/>
                </p:oleObj>
              </mc:Choice>
              <mc:Fallback>
                <p:oleObj name="Equation" r:id="rId4" imgW="1676160" imgH="7236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E4DA1504-C765-0243-BA33-FB306C761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299" y="1365994"/>
                        <a:ext cx="1170127" cy="5052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793D3697-DF3E-9E4A-884D-0DE06E769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038074"/>
              </p:ext>
            </p:extLst>
          </p:nvPr>
        </p:nvGraphicFramePr>
        <p:xfrm>
          <a:off x="1209501" y="2645450"/>
          <a:ext cx="806582" cy="569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Equation" r:id="rId6" imgW="1168200" imgH="825480" progId="Equation.3">
                  <p:embed/>
                </p:oleObj>
              </mc:Choice>
              <mc:Fallback>
                <p:oleObj name="Equation" r:id="rId6" imgW="1168200" imgH="82548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2645450"/>
                        <a:ext cx="806582" cy="569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F0F15986-D023-9F44-B347-95BEC1CEF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263472"/>
              </p:ext>
            </p:extLst>
          </p:nvPr>
        </p:nvGraphicFramePr>
        <p:xfrm>
          <a:off x="2182850" y="2740816"/>
          <a:ext cx="751622" cy="37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Equation" r:id="rId8" imgW="1434960" imgH="723600" progId="Equation.3">
                  <p:embed/>
                </p:oleObj>
              </mc:Choice>
              <mc:Fallback>
                <p:oleObj name="Equation" r:id="rId8" imgW="1434960" imgH="723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50" y="2740816"/>
                        <a:ext cx="751622" cy="37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3C248C5D-5A03-F245-B3F2-C366E1A9EF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842881"/>
              </p:ext>
            </p:extLst>
          </p:nvPr>
        </p:nvGraphicFramePr>
        <p:xfrm>
          <a:off x="1209501" y="3257299"/>
          <a:ext cx="789049" cy="569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10" imgW="1143000" imgH="825480" progId="Equation.3">
                  <p:embed/>
                </p:oleObj>
              </mc:Choice>
              <mc:Fallback>
                <p:oleObj name="Equation" r:id="rId10" imgW="1143000" imgH="82548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3257299"/>
                        <a:ext cx="789049" cy="569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82089A31-B274-4546-9318-374D68F79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881455"/>
              </p:ext>
            </p:extLst>
          </p:nvPr>
        </p:nvGraphicFramePr>
        <p:xfrm>
          <a:off x="2934472" y="3260205"/>
          <a:ext cx="864041" cy="573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Equation" r:id="rId12" imgW="1244520" imgH="825480" progId="Equation.3">
                  <p:embed/>
                </p:oleObj>
              </mc:Choice>
              <mc:Fallback>
                <p:oleObj name="Equation" r:id="rId12" imgW="1244520" imgH="825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472" y="3260205"/>
                        <a:ext cx="864041" cy="573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0F8A1C01-7D4B-AB43-A718-207D1688D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63009"/>
              </p:ext>
            </p:extLst>
          </p:nvPr>
        </p:nvGraphicFramePr>
        <p:xfrm>
          <a:off x="1209501" y="3790180"/>
          <a:ext cx="2548505" cy="70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Equation" r:id="rId14" imgW="4063680" imgH="1117440" progId="Equation.3">
                  <p:embed/>
                </p:oleObj>
              </mc:Choice>
              <mc:Fallback>
                <p:oleObj name="Equation" r:id="rId14" imgW="4063680" imgH="11174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3790180"/>
                        <a:ext cx="2548505" cy="701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2C4EAF48-709F-564D-91EB-5B94E53BC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843588"/>
              </p:ext>
            </p:extLst>
          </p:nvPr>
        </p:nvGraphicFramePr>
        <p:xfrm>
          <a:off x="1209501" y="4472920"/>
          <a:ext cx="3406339" cy="573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Equation" r:id="rId16" imgW="4394160" imgH="736560" progId="Equation.DSMT4">
                  <p:embed/>
                </p:oleObj>
              </mc:Choice>
              <mc:Fallback>
                <p:oleObj name="Equation" r:id="rId16" imgW="4394160" imgH="736560" progId="Equation.DSMT4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501" y="4472920"/>
                        <a:ext cx="3406339" cy="5730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xmlns="" id="{1D9BD2D6-3FCF-304B-8F9F-9F67400B90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4436" y="2306627"/>
                <a:ext cx="4134896" cy="2541802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La configuration du câble est une parabole. </a:t>
                </a:r>
              </a:p>
              <a:p>
                <a:pPr lvl="1"/>
                <a:r>
                  <a:rPr lang="fr-FR" dirty="0"/>
                  <a:t>Plus la composante horizontale est grande, plus la flèche du câble est petite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Longueur:</a:t>
                </a:r>
              </a:p>
            </p:txBody>
          </p:sp>
        </mc:Choice>
        <mc:Fallback xmlns="">
          <p:sp>
            <p:nvSpPr>
              <p:cNvPr id="15" name="Content Placeholder 1">
                <a:extLst>
                  <a:ext uri="{FF2B5EF4-FFF2-40B4-BE49-F238E27FC236}">
                    <a16:creationId xmlns:a16="http://schemas.microsoft.com/office/drawing/2014/main" id="{1D9BD2D6-3FCF-304B-8F9F-9F67400B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436" y="2306627"/>
                <a:ext cx="4134896" cy="2541802"/>
              </a:xfrm>
              <a:prstGeom prst="rect">
                <a:avLst/>
              </a:prstGeom>
              <a:blipFill>
                <a:blip r:embed="rId18"/>
                <a:stretch>
                  <a:fillRect t="-24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97913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 smtClean="0"/>
              <a:t>Quelles </a:t>
            </a:r>
            <a:r>
              <a:rPr lang="fr-FR" dirty="0"/>
              <a:t>sont les caractéristiques statiques d’un câble</a:t>
            </a:r>
          </a:p>
          <a:p>
            <a:r>
              <a:rPr lang="fr-FR" dirty="0"/>
              <a:t>Comment déterminer la forme d’un câble sous charges arbitraires en utilisant les équations différentielles d’équilibre ou l’équilibre de fragments</a:t>
            </a:r>
          </a:p>
          <a:p>
            <a:r>
              <a:rPr lang="fr-FR" dirty="0"/>
              <a:t>Comment déterminer la forme d’un câble sous charges concentrées</a:t>
            </a:r>
          </a:p>
          <a:p>
            <a:r>
              <a:rPr lang="fr-FR" dirty="0"/>
              <a:t>Quelles sont les similitudes entre un câble et un arc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826F968-97B5-7B42-A273-23363D4FB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709035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La configuration d’un câble  sous une charge uniformément répartie </a:t>
            </a:r>
            <a:r>
              <a:rPr lang="fr-CH" b="1" dirty="0"/>
              <a:t>le long de l’axe du câble</a:t>
            </a:r>
            <a:r>
              <a:rPr lang="fr-CH" dirty="0">
                <a:solidFill>
                  <a:srgbClr val="FF0000"/>
                </a:solidFill>
              </a:rPr>
              <a:t> </a:t>
            </a:r>
            <a:r>
              <a:rPr lang="fr-CH" dirty="0"/>
              <a:t>est appelée </a:t>
            </a:r>
            <a:r>
              <a:rPr lang="fr-CH" b="1" dirty="0"/>
              <a:t>chaînette</a:t>
            </a:r>
            <a:endParaRPr lang="fr-CH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2D524DD-B342-D44E-BFB3-0FB6BAEF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363AF3-1F01-AB47-8996-1ECDCBEC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0837DE-CB7D-4542-9F62-E4E29614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EC1FE9-1575-EF4D-9B2E-30B9879FA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ED290F-154D-C144-9A32-9B0BEA389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A"/>
              </a:clrFrom>
              <a:clrTo>
                <a:srgbClr val="FF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0"/>
          <a:stretch/>
        </p:blipFill>
        <p:spPr>
          <a:xfrm>
            <a:off x="1222245" y="2086395"/>
            <a:ext cx="3545811" cy="140987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35EA29B9-08C0-EE45-9F0A-136393D3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791066"/>
              </p:ext>
            </p:extLst>
          </p:nvPr>
        </p:nvGraphicFramePr>
        <p:xfrm>
          <a:off x="1393694" y="4341239"/>
          <a:ext cx="2006731" cy="43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4" imgW="3340080" imgH="723600" progId="Equation.3">
                  <p:embed/>
                </p:oleObj>
              </mc:Choice>
              <mc:Fallback>
                <p:oleObj name="Equation" r:id="rId4" imgW="3340080" imgH="723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694" y="4341239"/>
                        <a:ext cx="2006731" cy="434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B7C22426-160E-D34F-9003-2302750C84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089038"/>
              </p:ext>
            </p:extLst>
          </p:nvPr>
        </p:nvGraphicFramePr>
        <p:xfrm>
          <a:off x="1393694" y="3898715"/>
          <a:ext cx="2212745" cy="30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6" imgW="3682800" imgH="507960" progId="Equation.3">
                  <p:embed/>
                </p:oleObj>
              </mc:Choice>
              <mc:Fallback>
                <p:oleObj name="Equation" r:id="rId6" imgW="3682800" imgH="5079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694" y="3898715"/>
                        <a:ext cx="2212745" cy="305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3C831796-F258-BD40-AD21-2BFDAFEFDEDB}"/>
                  </a:ext>
                </a:extLst>
              </p:cNvPr>
              <p:cNvSpPr/>
              <p:nvPr/>
            </p:nvSpPr>
            <p:spPr>
              <a:xfrm>
                <a:off x="4768056" y="2048530"/>
                <a:ext cx="28543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𝑝</m:t>
                    </m:r>
                    <m:r>
                      <a:rPr lang="fr-FR" sz="1400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</m:oMath>
                </a14:m>
                <a:r>
                  <a:rPr lang="fr-CH" sz="1400" i="1" dirty="0">
                    <a:latin typeface="Arial" pitchFamily="34" charset="0"/>
                    <a:cs typeface="Arial" pitchFamily="34" charset="0"/>
                  </a:rPr>
                  <a:t> poids propre du câble par mètre de longueur du câble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1796-F258-BD40-AD21-2BFDAFEFD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056" y="2048530"/>
                <a:ext cx="2854301" cy="523220"/>
              </a:xfrm>
              <a:prstGeom prst="rect">
                <a:avLst/>
              </a:prstGeom>
              <a:blipFill>
                <a:blip r:embed="rId8"/>
                <a:stretch>
                  <a:fillRect l="-889" t="-2381" b="-95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6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607A40-95AD-6045-A0E0-1D611B63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64CD08-8AA3-8146-83E3-8DC31C04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2D0141-E59A-A140-86E2-0A11E956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0F577A-8FD5-FB42-82C5-6AFDE797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99F848-DF11-E547-ACC7-7CC14BEE2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A"/>
              </a:clrFrom>
              <a:clrTo>
                <a:srgbClr val="FF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0"/>
          <a:stretch/>
        </p:blipFill>
        <p:spPr>
          <a:xfrm>
            <a:off x="4556676" y="1134908"/>
            <a:ext cx="3545811" cy="140987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47AC6545-D3B0-1D4C-8180-542F6F0224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767774"/>
              </p:ext>
            </p:extLst>
          </p:nvPr>
        </p:nvGraphicFramePr>
        <p:xfrm>
          <a:off x="1561712" y="1732340"/>
          <a:ext cx="2006731" cy="434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4" imgW="3340080" imgH="723600" progId="Equation.3">
                  <p:embed/>
                </p:oleObj>
              </mc:Choice>
              <mc:Fallback>
                <p:oleObj name="Equation" r:id="rId4" imgW="3340080" imgH="723600" progId="Equation.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35EA29B9-08C0-EE45-9F0A-136393D36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712" y="1732340"/>
                        <a:ext cx="2006731" cy="434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BE1924D-9720-1944-ACDF-5A3C7E98A6A6}"/>
              </a:ext>
            </a:extLst>
          </p:cNvPr>
          <p:cNvSpPr txBox="1"/>
          <p:nvPr/>
        </p:nvSpPr>
        <p:spPr>
          <a:xfrm>
            <a:off x="1007096" y="3974181"/>
            <a:ext cx="2627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Arial" pitchFamily="34" charset="0"/>
                <a:cs typeface="Arial" pitchFamily="34" charset="0"/>
              </a:rPr>
              <a:t>Axes passant par le sommet: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00B62CE-2D5D-DC44-A5C1-D00AB75D5D2C}"/>
              </a:ext>
            </a:extLst>
          </p:cNvPr>
          <p:cNvSpPr txBox="1"/>
          <p:nvPr/>
        </p:nvSpPr>
        <p:spPr>
          <a:xfrm>
            <a:off x="1007096" y="279929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>
                <a:latin typeface="Arial" pitchFamily="34" charset="0"/>
                <a:cs typeface="Arial" pitchFamily="34" charset="0"/>
              </a:rPr>
              <a:t>On peut montrer que la solution de cette équation différentielle est la chaînette: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xmlns="" id="{5E3B8D98-F360-7448-ADEA-0BA41EF6B41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080746"/>
              </p:ext>
            </p:extLst>
          </p:nvPr>
        </p:nvGraphicFramePr>
        <p:xfrm>
          <a:off x="1615432" y="3211795"/>
          <a:ext cx="2412493" cy="499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6" imgW="3860640" imgH="799920" progId="Equation.3">
                  <p:embed/>
                </p:oleObj>
              </mc:Choice>
              <mc:Fallback>
                <p:oleObj name="Equation" r:id="rId6" imgW="3860640" imgH="799920" progId="Equation.3">
                  <p:embed/>
                  <p:pic>
                    <p:nvPicPr>
                      <p:cNvPr id="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3211795"/>
                        <a:ext cx="2412493" cy="499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EAD0DAEF-2988-8546-BE28-31E6FA73A7F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32958877"/>
              </p:ext>
            </p:extLst>
          </p:nvPr>
        </p:nvGraphicFramePr>
        <p:xfrm>
          <a:off x="1615432" y="4342367"/>
          <a:ext cx="1899293" cy="500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8" imgW="3035160" imgH="799920" progId="Equation.3">
                  <p:embed/>
                </p:oleObj>
              </mc:Choice>
              <mc:Fallback>
                <p:oleObj name="Equation" r:id="rId8" imgW="3035160" imgH="799920" progId="Equation.3">
                  <p:embed/>
                  <p:pic>
                    <p:nvPicPr>
                      <p:cNvPr id="11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32" y="4342367"/>
                        <a:ext cx="1899293" cy="500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4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F754492-3251-634B-A73F-F0005C4F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65358"/>
            <a:ext cx="7726363" cy="2985101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fr-CH" sz="1350" b="1" dirty="0">
                <a:solidFill>
                  <a:srgbClr val="413C3A"/>
                </a:solidFill>
              </a:rPr>
              <a:t>Longueur du câble: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fr-CH" sz="1350" b="1" dirty="0">
              <a:solidFill>
                <a:srgbClr val="413C3A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fr-CH" sz="1350" b="1" dirty="0">
                <a:solidFill>
                  <a:srgbClr val="413C3A"/>
                </a:solidFill>
              </a:rPr>
              <a:t>Effort axial du câble: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B6CBBC-E497-A04A-A7A4-0D26E576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Câble sous une charge uniformément répartie le long de l’axe du câble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2C0507-FF7B-6845-9390-E86A64A4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3F649B-AA9B-DD45-86BE-A7EA165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C5A6A3-A720-C449-9178-E7F97482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2A7613AA-CEDF-954D-BBE2-477A733D0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524163"/>
              </p:ext>
            </p:extLst>
          </p:nvPr>
        </p:nvGraphicFramePr>
        <p:xfrm>
          <a:off x="1303549" y="1354936"/>
          <a:ext cx="2119096" cy="45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3" imgW="3340080" imgH="723600" progId="Equation.3">
                  <p:embed/>
                </p:oleObj>
              </mc:Choice>
              <mc:Fallback>
                <p:oleObj name="Equation" r:id="rId3" imgW="3340080" imgH="723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549" y="1354936"/>
                        <a:ext cx="2119096" cy="459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18E1E9EB-F06F-2D40-B77E-263EEB1B35D9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53105435"/>
              </p:ext>
            </p:extLst>
          </p:nvPr>
        </p:nvGraphicFramePr>
        <p:xfrm>
          <a:off x="4054482" y="1344124"/>
          <a:ext cx="1666875" cy="439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5" imgW="3035160" imgH="799920" progId="Equation.3">
                  <p:embed/>
                </p:oleObj>
              </mc:Choice>
              <mc:Fallback>
                <p:oleObj name="Equation" r:id="rId5" imgW="3035160" imgH="799920" progId="Equation.3">
                  <p:embed/>
                  <p:pic>
                    <p:nvPicPr>
                      <p:cNvPr id="13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82" y="1344124"/>
                        <a:ext cx="1666875" cy="439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4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66C479-AFF3-E944-92D9-695DCFDC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A4E3BE1-25DA-6042-B0A6-AA484941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9DCF03-A090-1249-89F7-6947C887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F6047E88-B009-5E42-B2D6-D08B6B7BC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1429043"/>
              </a:xfrm>
            </p:spPr>
            <p:txBody>
              <a:bodyPr/>
              <a:lstStyle/>
              <a:p>
                <a:r>
                  <a:rPr lang="fr-FR" dirty="0"/>
                  <a:t>Câble sous forces concentrées</a:t>
                </a:r>
              </a:p>
              <a:p>
                <a:pPr marL="800100" lvl="1" indent="-285750"/>
                <a:r>
                  <a:rPr lang="fr-FR" dirty="0"/>
                  <a:t>Configuration du câble: ligne brisée (poids propre négligé)</a:t>
                </a:r>
              </a:p>
              <a:p>
                <a:pPr marL="800100" lvl="1" indent="-285750"/>
                <a:r>
                  <a:rPr lang="fr-FR" dirty="0"/>
                  <a:t>Objectif: trouver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6047E88-B009-5E42-B2D6-D08B6B7BC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1429043"/>
              </a:xfrm>
              <a:blipFill>
                <a:blip r:embed="rId2"/>
                <a:stretch>
                  <a:fillRect t="-35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2FD22157-2885-2542-9E51-99588BB5E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8"/>
          <a:stretch/>
        </p:blipFill>
        <p:spPr>
          <a:xfrm>
            <a:off x="1243013" y="2130445"/>
            <a:ext cx="3328987" cy="16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xmlns="" id="{DF518ADB-9A8E-3944-95A1-7DB6ACD2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96398"/>
              </p:ext>
            </p:extLst>
          </p:nvPr>
        </p:nvGraphicFramePr>
        <p:xfrm>
          <a:off x="904875" y="3289868"/>
          <a:ext cx="7726362" cy="145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988">
                  <a:extLst>
                    <a:ext uri="{9D8B030D-6E8A-4147-A177-3AD203B41FA5}">
                      <a16:colId xmlns:a16="http://schemas.microsoft.com/office/drawing/2014/main" xmlns="" val="3729443563"/>
                    </a:ext>
                  </a:extLst>
                </a:gridCol>
                <a:gridCol w="3151187">
                  <a:extLst>
                    <a:ext uri="{9D8B030D-6E8A-4147-A177-3AD203B41FA5}">
                      <a16:colId xmlns:a16="http://schemas.microsoft.com/office/drawing/2014/main" xmlns="" val="3282209470"/>
                    </a:ext>
                  </a:extLst>
                </a:gridCol>
                <a:gridCol w="3151187">
                  <a:extLst>
                    <a:ext uri="{9D8B030D-6E8A-4147-A177-3AD203B41FA5}">
                      <a16:colId xmlns:a16="http://schemas.microsoft.com/office/drawing/2014/main" xmlns="" val="3969383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Câble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Arc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486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Effort 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116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Matériaux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Acier</a:t>
                      </a:r>
                    </a:p>
                    <a:p>
                      <a:pPr algn="ctr"/>
                      <a:r>
                        <a:rPr lang="fr-FR" dirty="0"/>
                        <a:t>Fibre de carbone</a:t>
                      </a:r>
                    </a:p>
                    <a:p>
                      <a:pPr algn="ctr"/>
                      <a:r>
                        <a:rPr lang="fr-FR" dirty="0"/>
                        <a:t>Fibre naturelle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Béton (avec faible armature)</a:t>
                      </a:r>
                    </a:p>
                    <a:p>
                      <a:pPr algn="ctr"/>
                      <a:r>
                        <a:rPr lang="fr-FR" dirty="0"/>
                        <a:t>Pierre naturelle</a:t>
                      </a:r>
                    </a:p>
                    <a:p>
                      <a:pPr algn="ctr"/>
                      <a:r>
                        <a:rPr lang="fr-FR" dirty="0"/>
                        <a:t>Bois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70057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0176AEFC-C231-1D48-81DF-4EA0D669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Comparaison câble-arc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57BA67-FB87-1242-A00B-D43C35B0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10E539-97B5-F940-8A81-CBE73726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8F72AD-4828-E748-A95A-7B949054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084F500-7F0D-E44A-A631-00476BB6A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30" y="807604"/>
            <a:ext cx="6598551" cy="151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7792E9-4233-9D49-BCCD-4906B0A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218" y="2173881"/>
            <a:ext cx="1676545" cy="66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7C1EF3-84A4-3548-A696-0B3F0CB6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66" y="2145004"/>
            <a:ext cx="1676545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343BDE-496D-2D46-B071-3D43C7D7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5B82CD-2C97-EB4C-9AD5-31AB97F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3D2E2E-61C6-3F4F-9250-8782F4D0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36003984-678C-B14A-9821-813FF75FB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52" y="137203"/>
            <a:ext cx="7102660" cy="4767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1617DB-1ACF-1E4F-A94A-D6E2836EB97D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Heinz Isler</a:t>
            </a: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xmlns="" id="{57FA9D7B-6376-3545-88F7-062BBE47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07" y="2520971"/>
            <a:ext cx="3582353" cy="24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5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10: </a:t>
            </a:r>
            <a:r>
              <a:rPr lang="fr-CH" dirty="0"/>
              <a:t>Câbles (sauf 4.5)</a:t>
            </a:r>
            <a:r>
              <a:rPr lang="fr-CH" b="1" dirty="0"/>
              <a:t> 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Préparation de l’examen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2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361479"/>
            <a:ext cx="7726363" cy="3543260"/>
          </a:xfrm>
        </p:spPr>
        <p:txBody>
          <a:bodyPr>
            <a:noAutofit/>
          </a:bodyPr>
          <a:lstStyle/>
          <a:p>
            <a:pPr>
              <a:buNone/>
            </a:pPr>
            <a:endParaRPr lang="fr-CH" sz="1425" dirty="0"/>
          </a:p>
          <a:p>
            <a:r>
              <a:rPr lang="en-GB" dirty="0"/>
              <a:t>Date </a:t>
            </a:r>
            <a:r>
              <a:rPr lang="en-GB" dirty="0" smtClean="0"/>
              <a:t>01.07.2022 </a:t>
            </a:r>
            <a:r>
              <a:rPr lang="en-GB" dirty="0"/>
              <a:t>from </a:t>
            </a:r>
            <a:r>
              <a:rPr lang="en-GB" dirty="0" smtClean="0"/>
              <a:t>09h15 </a:t>
            </a:r>
            <a:r>
              <a:rPr lang="en-GB" dirty="0"/>
              <a:t>to </a:t>
            </a:r>
            <a:r>
              <a:rPr lang="en-GB" dirty="0" smtClean="0"/>
              <a:t>12h15 </a:t>
            </a:r>
            <a:endParaRPr lang="en-GB" dirty="0" smtClean="0"/>
          </a:p>
          <a:p>
            <a:r>
              <a:rPr lang="fr-CH" dirty="0" smtClean="0"/>
              <a:t>Salle</a:t>
            </a:r>
            <a:r>
              <a:rPr lang="fr-CH" dirty="0"/>
              <a:t>: </a:t>
            </a:r>
            <a:r>
              <a:rPr lang="en-GB" dirty="0" smtClean="0"/>
              <a:t>CE6</a:t>
            </a:r>
            <a:endParaRPr lang="fr-CH" dirty="0"/>
          </a:p>
          <a:p>
            <a:r>
              <a:rPr lang="it-IT" dirty="0" smtClean="0"/>
              <a:t>Durée</a:t>
            </a:r>
            <a:r>
              <a:rPr lang="it-IT" dirty="0"/>
              <a:t>: 3h</a:t>
            </a:r>
          </a:p>
          <a:p>
            <a:r>
              <a:rPr lang="fr-CH" dirty="0"/>
              <a:t>Formulaire («</a:t>
            </a:r>
            <a:r>
              <a:rPr lang="fr-CH" dirty="0" err="1"/>
              <a:t>Cheat</a:t>
            </a:r>
            <a:r>
              <a:rPr lang="fr-CH" dirty="0"/>
              <a:t> </a:t>
            </a:r>
            <a:r>
              <a:rPr lang="fr-CH" dirty="0" err="1"/>
              <a:t>sheet</a:t>
            </a:r>
            <a:r>
              <a:rPr lang="fr-CH" dirty="0"/>
              <a:t>»): Deux pages (=une feuille recto-verso)</a:t>
            </a:r>
          </a:p>
          <a:p>
            <a:pPr marL="0" indent="0">
              <a:buNone/>
            </a:pPr>
            <a:endParaRPr lang="fr-CH" sz="1500" u="sng" dirty="0"/>
          </a:p>
          <a:p>
            <a:pPr marL="0" indent="0">
              <a:buNone/>
            </a:pPr>
            <a:r>
              <a:rPr lang="fr-CH" i="1" dirty="0"/>
              <a:t>Des « </a:t>
            </a:r>
            <a:r>
              <a:rPr lang="fr-CH" i="1" dirty="0" err="1"/>
              <a:t>cheat</a:t>
            </a:r>
            <a:r>
              <a:rPr lang="fr-CH" i="1" dirty="0"/>
              <a:t> </a:t>
            </a:r>
            <a:r>
              <a:rPr lang="fr-CH" i="1" dirty="0" err="1"/>
              <a:t>sheets</a:t>
            </a:r>
            <a:r>
              <a:rPr lang="fr-CH" i="1" dirty="0"/>
              <a:t> » photocopiés ou imprimés ne sont pas permis.</a:t>
            </a:r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  <a:p>
            <a:pPr marL="0" indent="0">
              <a:buNone/>
            </a:pPr>
            <a:endParaRPr lang="fr-CH" sz="1425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97643"/>
          </a:xfrm>
        </p:spPr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</p:spTree>
    <p:extLst>
      <p:ext uri="{BB962C8B-B14F-4D97-AF65-F5344CB8AC3E}">
        <p14:creationId xmlns:p14="http://schemas.microsoft.com/office/powerpoint/2010/main" val="287687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Sujets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241425"/>
            <a:ext cx="7726363" cy="3709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sz="1500" dirty="0"/>
          </a:p>
          <a:p>
            <a:r>
              <a:rPr lang="fr-CH" dirty="0"/>
              <a:t>Tous sujets qu’on a traités pendant le cours</a:t>
            </a:r>
          </a:p>
          <a:p>
            <a:r>
              <a:rPr lang="fr-CH" dirty="0"/>
              <a:t>= Chapitres 1-12 du livre “Analyse des structures et milieux continus – Statique appliquée”</a:t>
            </a:r>
          </a:p>
          <a:p>
            <a:r>
              <a:rPr lang="fr-CH" dirty="0"/>
              <a:t>Pas à l’examen: </a:t>
            </a:r>
          </a:p>
          <a:p>
            <a:pPr lvl="1"/>
            <a:r>
              <a:rPr lang="fr-CH" dirty="0"/>
              <a:t>1.3.3	Action du vent</a:t>
            </a:r>
          </a:p>
          <a:p>
            <a:pPr lvl="1"/>
            <a:r>
              <a:rPr lang="en-US" dirty="0"/>
              <a:t>10.4.5	</a:t>
            </a:r>
            <a:r>
              <a:rPr lang="en-US" dirty="0" err="1"/>
              <a:t>Câble</a:t>
            </a:r>
            <a:r>
              <a:rPr lang="en-US" dirty="0"/>
              <a:t> </a:t>
            </a:r>
            <a:r>
              <a:rPr lang="en-US" dirty="0" err="1"/>
              <a:t>surbaissés</a:t>
            </a:r>
            <a:endParaRPr lang="fr-CH" dirty="0"/>
          </a:p>
          <a:p>
            <a:pPr lvl="1"/>
            <a:r>
              <a:rPr lang="fr-CH" dirty="0"/>
              <a:t>13	Propriétés des figures planes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</p:spTree>
    <p:extLst>
      <p:ext uri="{BB962C8B-B14F-4D97-AF65-F5344CB8AC3E}">
        <p14:creationId xmlns:p14="http://schemas.microsoft.com/office/powerpoint/2010/main" val="320644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67337"/>
            <a:ext cx="7726363" cy="338677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dirty="0" smtClean="0"/>
              <a:t>Dérivation </a:t>
            </a:r>
            <a:r>
              <a:rPr lang="fr-CH" dirty="0"/>
              <a:t>de l’équation différentielle des câbles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une charge uniformément répartie sur l’horizontale</a:t>
            </a:r>
          </a:p>
          <a:p>
            <a:pPr lvl="2"/>
            <a:r>
              <a:rPr lang="fr-CH" sz="1600" dirty="0"/>
              <a:t>Analyse par l’équation différentielle</a:t>
            </a:r>
          </a:p>
          <a:p>
            <a:pPr lvl="2"/>
            <a:r>
              <a:rPr lang="fr-CH" sz="1600" dirty="0"/>
              <a:t>Analyse par l’équilibre des fragments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une charge uniformément repartie le long de l’axe du câble 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Câble sous charges concentrées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Comparaison câble - arc</a:t>
            </a:r>
          </a:p>
          <a:p>
            <a:pPr marL="342900" lvl="1" indent="0">
              <a:buNone/>
            </a:pPr>
            <a:r>
              <a:rPr lang="fr-F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Préparation à l’examen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DFD7CB2-67AF-8345-9F1A-66E2ED81B8CC}"/>
              </a:ext>
            </a:extLst>
          </p:cNvPr>
          <p:cNvSpPr txBox="1">
            <a:spLocks/>
          </p:cNvSpPr>
          <p:nvPr/>
        </p:nvSpPr>
        <p:spPr>
          <a:xfrm>
            <a:off x="904875" y="1852787"/>
            <a:ext cx="7726363" cy="370903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endParaRPr lang="fr-CH" sz="1500" dirty="0"/>
          </a:p>
          <a:p>
            <a:r>
              <a:rPr lang="fr-CH" dirty="0"/>
              <a:t>Comprendre la </a:t>
            </a:r>
            <a:r>
              <a:rPr lang="fr-CH" dirty="0" smtClean="0"/>
              <a:t>théorie</a:t>
            </a:r>
            <a:endParaRPr lang="fr-CH" dirty="0"/>
          </a:p>
          <a:p>
            <a:r>
              <a:rPr lang="fr-FR" dirty="0"/>
              <a:t>Faire des </a:t>
            </a:r>
            <a:r>
              <a:rPr lang="fr-FR" dirty="0" smtClean="0"/>
              <a:t>exercices (aussi: exercices supplémentaires, un exercice d’un examen)</a:t>
            </a:r>
            <a:endParaRPr lang="fr-FR" dirty="0"/>
          </a:p>
          <a:p>
            <a:r>
              <a:rPr lang="fr-FR" dirty="0"/>
              <a:t>Venir aux séances de préparation avec vos questions</a:t>
            </a:r>
          </a:p>
          <a:p>
            <a:pPr lvl="1"/>
            <a:r>
              <a:rPr lang="en-US" dirty="0" smtClean="0"/>
              <a:t>Dates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  </a:t>
            </a:r>
            <a:r>
              <a:rPr lang="en-US" dirty="0" err="1" smtClean="0"/>
              <a:t>Jeudi</a:t>
            </a:r>
            <a:r>
              <a:rPr lang="en-US" dirty="0" smtClean="0"/>
              <a:t> 16.6.2022 10-12:00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Samedi</a:t>
            </a:r>
            <a:r>
              <a:rPr lang="en-US" dirty="0" smtClean="0"/>
              <a:t> 25.6.2022 10-12:00</a:t>
            </a:r>
            <a:endParaRPr lang="en-US" dirty="0" smtClean="0"/>
          </a:p>
          <a:p>
            <a:pPr lvl="1"/>
            <a:r>
              <a:rPr lang="en-US" dirty="0" smtClean="0"/>
              <a:t>Sur site / zoom / </a:t>
            </a:r>
            <a:r>
              <a:rPr lang="en-US" dirty="0" err="1" smtClean="0"/>
              <a:t>hybride</a:t>
            </a:r>
            <a:r>
              <a:rPr lang="en-US" dirty="0" smtClean="0"/>
              <a:t>?</a:t>
            </a:r>
            <a:endParaRPr lang="fr-CH" dirty="0"/>
          </a:p>
          <a:p>
            <a:pPr marL="0" indent="0">
              <a:buFont typeface="Wingdings" pitchFamily="2" charset="2"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085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Examen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34380" r="14743" b="22314"/>
          <a:stretch/>
        </p:blipFill>
        <p:spPr>
          <a:xfrm>
            <a:off x="4424120" y="996668"/>
            <a:ext cx="3332982" cy="36184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9606" y="1974873"/>
            <a:ext cx="233589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000" b="1" dirty="0">
                <a:latin typeface="Arial" pitchFamily="34" charset="0"/>
                <a:cs typeface="Arial" pitchFamily="34" charset="0"/>
              </a:rPr>
              <a:t>EQUILIBRE</a:t>
            </a: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Corps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isolé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28625" indent="-428625">
              <a:buFontTx/>
              <a:buChar char="-"/>
            </a:pPr>
            <a:r>
              <a:rPr lang="en-US" sz="1800" dirty="0" err="1">
                <a:latin typeface="Arial" pitchFamily="34" charset="0"/>
                <a:cs typeface="Arial" pitchFamily="34" charset="0"/>
              </a:rPr>
              <a:t>Schéma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>
                <a:latin typeface="Arial" pitchFamily="34" charset="0"/>
                <a:cs typeface="Arial" pitchFamily="34" charset="0"/>
              </a:rPr>
              <a:t>statique</a:t>
            </a:r>
            <a:endParaRPr lang="fr-CH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>
                <a:hlinkClick r:id="rId4"/>
              </a:rPr>
              <a:t>Olympiastadion München</a:t>
            </a:r>
            <a:r>
              <a:rPr lang="en-GB" dirty="0"/>
              <a:t> © Arad </a:t>
            </a:r>
            <a:r>
              <a:rPr lang="en-GB" dirty="0" err="1"/>
              <a:t>Mojtahedi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>
                <a:hlinkClick r:id="rId5"/>
              </a:rPr>
              <a:t>Allianz Arena</a:t>
            </a:r>
            <a:r>
              <a:rPr lang="en-GB" dirty="0"/>
              <a:t>, Munich © Tobias Alt, </a:t>
            </a:r>
            <a:r>
              <a:rPr lang="en-GB" dirty="0">
                <a:hlinkClick r:id="rId6"/>
              </a:rPr>
              <a:t>CC BY-SA 4.0</a:t>
            </a:r>
            <a:endParaRPr lang="en-GB" dirty="0"/>
          </a:p>
          <a:p>
            <a:r>
              <a:rPr lang="en-GB" dirty="0"/>
              <a:t>[4]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7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8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9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10"/>
              </a:rPr>
              <a:t>CC0 1.0</a:t>
            </a:r>
            <a:endParaRPr lang="en-GB" dirty="0"/>
          </a:p>
          <a:p>
            <a:r>
              <a:rPr lang="en-GB" dirty="0"/>
              <a:t>[5] </a:t>
            </a:r>
            <a:r>
              <a:rPr lang="en-GB" dirty="0" err="1"/>
              <a:t>Photographies</a:t>
            </a:r>
            <a:r>
              <a:rPr lang="en-GB" dirty="0"/>
              <a:t> des </a:t>
            </a:r>
            <a:r>
              <a:rPr lang="en-GB" dirty="0" err="1"/>
              <a:t>coques</a:t>
            </a:r>
            <a:r>
              <a:rPr lang="en-GB" dirty="0"/>
              <a:t> de Heinz Isler: © Ramm et </a:t>
            </a:r>
            <a:r>
              <a:rPr lang="en-GB" dirty="0" err="1"/>
              <a:t>Schunck</a:t>
            </a:r>
            <a:r>
              <a:rPr lang="en-GB" dirty="0"/>
              <a:t>; 2002</a:t>
            </a:r>
          </a:p>
          <a:p>
            <a:r>
              <a:rPr lang="en-GB" dirty="0"/>
              <a:t>[6] Figures sur les </a:t>
            </a:r>
            <a:r>
              <a:rPr lang="en-GB" dirty="0" err="1"/>
              <a:t>câbles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</p:spTree>
    <p:extLst>
      <p:ext uri="{BB962C8B-B14F-4D97-AF65-F5344CB8AC3E}">
        <p14:creationId xmlns:p14="http://schemas.microsoft.com/office/powerpoint/2010/main" val="38019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09682" y="843558"/>
          <a:ext cx="25050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3" imgW="3340080" imgH="723600" progId="Equation.3">
                  <p:embed/>
                </p:oleObj>
              </mc:Choice>
              <mc:Fallback>
                <p:oleObj name="Equation" r:id="rId3" imgW="3340080" imgH="723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682" y="843558"/>
                        <a:ext cx="25050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55676" y="1630130"/>
            <a:ext cx="621069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Vérifier la solution, calculer la longueur 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CH" sz="1013" b="1" dirty="0">
                <a:latin typeface="Arial" pitchFamily="34" charset="0"/>
                <a:cs typeface="Arial" pitchFamily="34" charset="0"/>
              </a:rPr>
              <a:t> et la tension 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N(x)</a:t>
            </a:r>
            <a:r>
              <a:rPr lang="fr-CH" sz="1013" b="1" dirty="0">
                <a:latin typeface="Arial" pitchFamily="34" charset="0"/>
                <a:cs typeface="Arial" pitchFamily="34" charset="0"/>
              </a:rPr>
              <a:t> du câble: </a:t>
            </a:r>
          </a:p>
        </p:txBody>
      </p:sp>
      <p:graphicFrame>
        <p:nvGraphicFramePr>
          <p:cNvPr id="13" name="Object 12"/>
          <p:cNvGraphicFramePr>
            <a:graphicFrameLocks noGrp="1" noChangeAspect="1"/>
          </p:cNvGraphicFramePr>
          <p:nvPr/>
        </p:nvGraphicFramePr>
        <p:xfrm>
          <a:off x="4779169" y="844153"/>
          <a:ext cx="197048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5" imgW="3035160" imgH="799920" progId="Equation.3">
                  <p:embed/>
                </p:oleObj>
              </mc:Choice>
              <mc:Fallback>
                <p:oleObj name="Equation" r:id="rId5" imgW="3035160" imgH="799920" progId="Equation.3">
                  <p:embed/>
                  <p:pic>
                    <p:nvPicPr>
                      <p:cNvPr id="13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169" y="844153"/>
                        <a:ext cx="197048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1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09682" y="843558"/>
          <a:ext cx="25050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3340080" imgH="723600" progId="Equation.3">
                  <p:embed/>
                </p:oleObj>
              </mc:Choice>
              <mc:Fallback>
                <p:oleObj name="Equation" r:id="rId3" imgW="3340080" imgH="723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682" y="843558"/>
                        <a:ext cx="25050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55676" y="1630130"/>
            <a:ext cx="621069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Vérifier la solution, calculer la longueur 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fr-CH" sz="1013" b="1" dirty="0">
                <a:latin typeface="Arial" pitchFamily="34" charset="0"/>
                <a:cs typeface="Arial" pitchFamily="34" charset="0"/>
              </a:rPr>
              <a:t> et la tension </a:t>
            </a:r>
            <a:r>
              <a:rPr lang="fr-CH" sz="1013" b="1" i="1" dirty="0">
                <a:latin typeface="Times New Roman" pitchFamily="18" charset="0"/>
                <a:cs typeface="Times New Roman" pitchFamily="18" charset="0"/>
              </a:rPr>
              <a:t>N(x)</a:t>
            </a:r>
            <a:r>
              <a:rPr lang="fr-CH" sz="1013" b="1" dirty="0">
                <a:latin typeface="Arial" pitchFamily="34" charset="0"/>
                <a:cs typeface="Arial" pitchFamily="34" charset="0"/>
              </a:rPr>
              <a:t> du câble: </a:t>
            </a:r>
          </a:p>
        </p:txBody>
      </p:sp>
      <p:graphicFrame>
        <p:nvGraphicFramePr>
          <p:cNvPr id="13" name="Object 12"/>
          <p:cNvGraphicFramePr>
            <a:graphicFrameLocks noGrp="1" noChangeAspect="1"/>
          </p:cNvGraphicFramePr>
          <p:nvPr/>
        </p:nvGraphicFramePr>
        <p:xfrm>
          <a:off x="4779169" y="844153"/>
          <a:ext cx="197048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5" imgW="3035160" imgH="799920" progId="Equation.3">
                  <p:embed/>
                </p:oleObj>
              </mc:Choice>
              <mc:Fallback>
                <p:oleObj name="Equation" r:id="rId5" imgW="3035160" imgH="799920" progId="Equation.3">
                  <p:embed/>
                  <p:pic>
                    <p:nvPicPr>
                      <p:cNvPr id="13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169" y="844153"/>
                        <a:ext cx="197048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Avantage de la </a:t>
            </a:r>
            <a:r>
              <a:rPr lang="fr-CH" dirty="0" err="1">
                <a:sym typeface="Wingdings" pitchFamily="2" charset="2"/>
              </a:rPr>
              <a:t>prétension</a:t>
            </a:r>
            <a:endParaRPr lang="fr-CH" dirty="0">
              <a:sym typeface="Wingdings" pitchFamily="2" charset="2"/>
            </a:endParaRPr>
          </a:p>
          <a:p>
            <a:pPr>
              <a:buFontTx/>
              <a:buChar char="-"/>
            </a:pPr>
            <a:r>
              <a:rPr lang="fr-CH" sz="1500" dirty="0">
                <a:sym typeface="Wingdings" pitchFamily="2" charset="2"/>
              </a:rPr>
              <a:t>Assurer la rigidité de la structure (la flèche du câble pour une charge orthogonale à câble diminue si le câble est  tendu  voit équation différentielle du câble)</a:t>
            </a:r>
          </a:p>
          <a:p>
            <a:pPr>
              <a:buFontTx/>
              <a:buChar char="-"/>
            </a:pPr>
            <a:endParaRPr lang="fr-CH" sz="1500" dirty="0">
              <a:sym typeface="Wingdings" pitchFamily="2" charset="2"/>
            </a:endParaRPr>
          </a:p>
          <a:p>
            <a:pPr>
              <a:buFontTx/>
              <a:buChar char="-"/>
            </a:pPr>
            <a:r>
              <a:rPr lang="fr-CH" sz="1500" dirty="0">
                <a:sym typeface="Wingdings" pitchFamily="2" charset="2"/>
              </a:rPr>
              <a:t>Elle permet la reprise des compressions dues aux charges (</a:t>
            </a:r>
            <a:r>
              <a:rPr lang="fr-CH" sz="1500" dirty="0" err="1">
                <a:sym typeface="Wingdings" pitchFamily="2" charset="2"/>
              </a:rPr>
              <a:t>prétension</a:t>
            </a:r>
            <a:r>
              <a:rPr lang="fr-CH" sz="1500" dirty="0">
                <a:sym typeface="Wingdings" pitchFamily="2" charset="2"/>
              </a:rPr>
              <a:t> + compressions dues aux charges = tension)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65" y="2787774"/>
            <a:ext cx="2700300" cy="13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42" y="1545636"/>
            <a:ext cx="3796196" cy="918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CH" dirty="0"/>
              <a:t>Câble surbaissé</a:t>
            </a:r>
          </a:p>
          <a:p>
            <a:pPr>
              <a:buFontTx/>
              <a:buChar char="-"/>
            </a:pPr>
            <a:r>
              <a:rPr lang="fr-CH" sz="1350" dirty="0"/>
              <a:t>Surbaissé = quasi plat, fortement tendu</a:t>
            </a:r>
          </a:p>
          <a:p>
            <a:pPr>
              <a:buFontTx/>
              <a:buChar char="-"/>
            </a:pPr>
            <a:r>
              <a:rPr lang="fr-CH" sz="1350" dirty="0">
                <a:sym typeface="Wingdings" pitchFamily="2" charset="2"/>
              </a:rPr>
              <a:t> La géométrie du câble peut être simplifiée.  </a:t>
            </a:r>
            <a:endParaRPr lang="fr-CH" sz="1350" dirty="0"/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endParaRPr lang="fr-CH" sz="1350" dirty="0"/>
          </a:p>
          <a:p>
            <a:pPr marL="0" indent="0">
              <a:buNone/>
            </a:pPr>
            <a:r>
              <a:rPr lang="fr-CH" sz="1350" dirty="0"/>
              <a:t>Condition:</a:t>
            </a:r>
          </a:p>
          <a:p>
            <a:pPr marL="0" indent="0">
              <a:buNone/>
            </a:pPr>
            <a:r>
              <a:rPr lang="fr-CH" sz="1350" dirty="0"/>
              <a:t>Cette condition est remplie, si 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r>
              <a:rPr lang="fr-CH" sz="1500" u="sng" dirty="0"/>
              <a:t>Approximations qui en résultent pour la chaînette:</a:t>
            </a:r>
          </a:p>
          <a:p>
            <a:pPr marL="0" indent="0">
              <a:buNone/>
            </a:pPr>
            <a:r>
              <a:rPr lang="fr-CH" sz="1500" dirty="0"/>
              <a:t> </a:t>
            </a:r>
          </a:p>
          <a:p>
            <a:pPr>
              <a:buFont typeface="Wingdings"/>
              <a:buChar char="à"/>
            </a:pPr>
            <a:r>
              <a:rPr lang="fr-CH" sz="1350" dirty="0">
                <a:sym typeface="Wingdings" pitchFamily="2" charset="2"/>
              </a:rPr>
              <a:t>Une force répartie le long du câble peut être assimilée par une force répartie sur l’horizontale.</a:t>
            </a:r>
          </a:p>
          <a:p>
            <a:pPr>
              <a:buFont typeface="Wingdings"/>
              <a:buChar char="à"/>
            </a:pPr>
            <a:r>
              <a:rPr lang="fr-CH" sz="1350" dirty="0">
                <a:sym typeface="Wingdings" pitchFamily="2" charset="2"/>
              </a:rPr>
              <a:t>La chaînette d’un câble surbaissé peut être assimilée par une parabole. </a:t>
            </a:r>
            <a:endParaRPr lang="fr-CH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627784" y="2500523"/>
          <a:ext cx="22574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Equation" r:id="rId4" imgW="3009600" imgH="469800" progId="Equation.3">
                  <p:embed/>
                </p:oleObj>
              </mc:Choice>
              <mc:Fallback>
                <p:oleObj name="Equation" r:id="rId4" imgW="3009600" imgH="469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500523"/>
                        <a:ext cx="22574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655676" y="3651908"/>
          <a:ext cx="12858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Equation" r:id="rId6" imgW="1714320" imgH="469800" progId="Equation.3">
                  <p:embed/>
                </p:oleObj>
              </mc:Choice>
              <mc:Fallback>
                <p:oleObj name="Equation" r:id="rId6" imgW="1714320" imgH="4698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3651908"/>
                        <a:ext cx="12858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329862" y="3648912"/>
          <a:ext cx="3476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Equation" r:id="rId8" imgW="4635360" imgH="507960" progId="Equation.3">
                  <p:embed/>
                </p:oleObj>
              </mc:Choice>
              <mc:Fallback>
                <p:oleObj name="Equation" r:id="rId8" imgW="4635360" imgH="50796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9862" y="3648912"/>
                        <a:ext cx="34766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938588" y="2841780"/>
          <a:ext cx="12668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Equation" r:id="rId10" imgW="1688760" imgH="380880" progId="Equation.DSMT4">
                  <p:embed/>
                </p:oleObj>
              </mc:Choice>
              <mc:Fallback>
                <p:oleObj name="Equation" r:id="rId10" imgW="1688760" imgH="38088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2841780"/>
                        <a:ext cx="126682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5868144" y="3666158"/>
            <a:ext cx="0" cy="108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CH" sz="1500" dirty="0"/>
              <a:t>Câble surbaissé – </a:t>
            </a:r>
            <a:r>
              <a:rPr lang="fr-CH" sz="1500" dirty="0" err="1"/>
              <a:t>cont</a:t>
            </a:r>
            <a:r>
              <a:rPr lang="fr-CH" sz="1500" dirty="0"/>
              <a:t>.</a:t>
            </a:r>
          </a:p>
          <a:p>
            <a:pPr marL="0" indent="0">
              <a:buNone/>
            </a:pPr>
            <a:endParaRPr lang="fr-CH" sz="1500" u="sng" dirty="0"/>
          </a:p>
          <a:p>
            <a:pPr marL="0" indent="0">
              <a:buNone/>
            </a:pPr>
            <a:r>
              <a:rPr lang="fr-CH" sz="1500" u="sng" dirty="0"/>
              <a:t>Approximations qui en résultent pour le câble parabolique et la chaînette:</a:t>
            </a:r>
          </a:p>
          <a:p>
            <a:pPr marL="0" indent="0">
              <a:buNone/>
            </a:pPr>
            <a:r>
              <a:rPr lang="fr-CH" sz="1500" dirty="0"/>
              <a:t> </a:t>
            </a:r>
          </a:p>
          <a:p>
            <a:pPr>
              <a:buFont typeface="Wingdings"/>
              <a:buChar char="à"/>
            </a:pPr>
            <a:r>
              <a:rPr lang="fr-CH" sz="1500" dirty="0">
                <a:sym typeface="Wingdings" pitchFamily="2" charset="2"/>
              </a:rPr>
              <a:t>L’effort normal est à peu près constant et égal à </a:t>
            </a:r>
            <a:r>
              <a:rPr lang="fr-CH" sz="1500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</a:t>
            </a:r>
            <a:r>
              <a:rPr lang="fr-CH" sz="1500" dirty="0">
                <a:sym typeface="Wingdings" pitchFamily="2" charset="2"/>
              </a:rPr>
              <a:t>:</a:t>
            </a:r>
          </a:p>
          <a:p>
            <a:pPr>
              <a:buFont typeface="Wingdings"/>
              <a:buChar char="à"/>
            </a:pPr>
            <a:r>
              <a:rPr lang="fr-CH" sz="1500" dirty="0">
                <a:sym typeface="Wingdings" pitchFamily="2" charset="2"/>
              </a:rPr>
              <a:t>La longueur </a:t>
            </a:r>
            <a:r>
              <a:rPr lang="fr-CH" sz="1500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</a:t>
            </a:r>
            <a:r>
              <a:rPr lang="fr-CH" sz="1500" dirty="0">
                <a:sym typeface="Wingdings" pitchFamily="2" charset="2"/>
              </a:rPr>
              <a:t> du câble peut être estimée comme:</a:t>
            </a:r>
          </a:p>
          <a:p>
            <a:pPr marL="0" indent="0">
              <a:buNone/>
            </a:pPr>
            <a:endParaRPr lang="fr-CH" sz="15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CH" sz="1500" dirty="0">
                <a:sym typeface="Wingdings" pitchFamily="2" charset="2"/>
              </a:rPr>
              <a:t>1. Approximation (à éviter): Longueur = portée </a:t>
            </a:r>
          </a:p>
          <a:p>
            <a:pPr marL="0" indent="0">
              <a:buNone/>
            </a:pPr>
            <a:r>
              <a:rPr lang="fr-CH" sz="1500" dirty="0"/>
              <a:t>Pour calculer la longueur du câble on a souvent besoin d’une approximation un peu plus précise que </a:t>
            </a:r>
          </a:p>
          <a:p>
            <a:pPr marL="0" indent="0">
              <a:buNone/>
            </a:pPr>
            <a:r>
              <a:rPr lang="fr-CH" sz="1500" dirty="0"/>
              <a:t>&lt; La construction en câble exige des dimensions très précises.</a:t>
            </a:r>
          </a:p>
          <a:p>
            <a:pPr marL="0" indent="0">
              <a:buNone/>
            </a:pPr>
            <a:endParaRPr lang="fr-CH" sz="1500" dirty="0"/>
          </a:p>
          <a:p>
            <a:pPr marL="0" indent="0">
              <a:buNone/>
            </a:pPr>
            <a:r>
              <a:rPr lang="fr-CH" sz="1500" dirty="0">
                <a:sym typeface="Wingdings" pitchFamily="2" charset="2"/>
              </a:rPr>
              <a:t>2. Approximation (meilleure): Expansion de Taylor (1</a:t>
            </a:r>
            <a:r>
              <a:rPr lang="fr-CH" sz="1500" baseline="30000" dirty="0">
                <a:sym typeface="Wingdings" pitchFamily="2" charset="2"/>
              </a:rPr>
              <a:t>er</a:t>
            </a:r>
            <a:r>
              <a:rPr lang="fr-CH" sz="1500" dirty="0">
                <a:sym typeface="Wingdings" pitchFamily="2" charset="2"/>
              </a:rPr>
              <a:t> ordre)</a:t>
            </a:r>
            <a:endParaRPr lang="fr-CH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5598114" y="2910074"/>
          <a:ext cx="4953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8114" y="2910074"/>
                        <a:ext cx="4953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6246186" y="2085696"/>
          <a:ext cx="93345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6" imgW="1244520" imgH="342720" progId="Equation.DSMT4">
                  <p:embed/>
                </p:oleObj>
              </mc:Choice>
              <mc:Fallback>
                <p:oleObj name="Equation" r:id="rId6" imgW="1244520" imgH="34272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6186" y="2085696"/>
                        <a:ext cx="93345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896036" y="3435846"/>
          <a:ext cx="4953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8" imgW="660240" imgH="279360" progId="Equation.DSMT4">
                  <p:embed/>
                </p:oleObj>
              </mc:Choice>
              <mc:Fallback>
                <p:oleObj name="Equation" r:id="rId8" imgW="660240" imgH="2793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036" y="3435846"/>
                        <a:ext cx="49530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20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36" y="739907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sz="1500" dirty="0"/>
              <a:t>Câble surbaissé – </a:t>
            </a:r>
            <a:r>
              <a:rPr lang="fr-CH" sz="1500" dirty="0" err="1"/>
              <a:t>cont</a:t>
            </a:r>
            <a:r>
              <a:rPr lang="fr-CH" sz="1500" dirty="0"/>
              <a:t>.</a:t>
            </a:r>
          </a:p>
          <a:p>
            <a:pPr marL="0" indent="0">
              <a:buNone/>
            </a:pPr>
            <a:r>
              <a:rPr lang="fr-CH" sz="1500" dirty="0">
                <a:sym typeface="Wingdings" pitchFamily="2" charset="2"/>
              </a:rPr>
              <a:t>Expansion de Taylor (1</a:t>
            </a:r>
            <a:r>
              <a:rPr lang="fr-CH" sz="1500" baseline="30000" dirty="0">
                <a:sym typeface="Wingdings" pitchFamily="2" charset="2"/>
              </a:rPr>
              <a:t>er</a:t>
            </a:r>
            <a:r>
              <a:rPr lang="fr-CH" sz="1500" dirty="0">
                <a:sym typeface="Wingdings" pitchFamily="2" charset="2"/>
              </a:rPr>
              <a:t> ordre) pour estimer la longueur du câble</a:t>
            </a:r>
            <a:endParaRPr lang="fr-CH" sz="1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88" y="1383618"/>
            <a:ext cx="3364992" cy="813816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655676" y="1529926"/>
          <a:ext cx="1924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Equation" r:id="rId4" imgW="2565360" imgH="507960" progId="Equation.3">
                  <p:embed/>
                </p:oleObj>
              </mc:Choice>
              <mc:Fallback>
                <p:oleObj name="Equation" r:id="rId4" imgW="2565360" imgH="50796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1529926"/>
                        <a:ext cx="19240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44216" y="2356247"/>
          <a:ext cx="37433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6" imgW="4991040" imgH="939600" progId="Equation.DSMT4">
                  <p:embed/>
                </p:oleObj>
              </mc:Choice>
              <mc:Fallback>
                <p:oleObj name="Equation" r:id="rId6" imgW="4991040" imgH="939600" progId="Equation.DSMT4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216" y="2356247"/>
                        <a:ext cx="37433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91880" y="3327834"/>
          <a:ext cx="6381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Equation" r:id="rId8" imgW="850680" imgH="723600" progId="Equation.3">
                  <p:embed/>
                </p:oleObj>
              </mc:Choice>
              <mc:Fallback>
                <p:oleObj name="Equation" r:id="rId8" imgW="850680" imgH="7236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327834"/>
                        <a:ext cx="6381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655676" y="3273828"/>
          <a:ext cx="1257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Equation" r:id="rId10" imgW="1676160" imgH="863280" progId="Equation.DSMT4">
                  <p:embed/>
                </p:oleObj>
              </mc:Choice>
              <mc:Fallback>
                <p:oleObj name="Equation" r:id="rId10" imgW="1676160" imgH="86328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76" y="3273828"/>
                        <a:ext cx="12573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34018" y="3435846"/>
            <a:ext cx="1483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dirty="0"/>
              <a:t>k est la pente à l’appui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737122" y="4068366"/>
          <a:ext cx="1095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Equation" r:id="rId12" imgW="1460160" imgH="761760" progId="Equation.DSMT4">
                  <p:embed/>
                </p:oleObj>
              </mc:Choice>
              <mc:Fallback>
                <p:oleObj name="Equation" r:id="rId12" imgW="1460160" imgH="76176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122" y="4068366"/>
                        <a:ext cx="1095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1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657E35-0735-AC47-B87D-54A89D9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0E9E01-303F-5244-AF43-A020A58E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26467F-48F9-6142-A6A5-6D2EA2F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611338C3-64C0-784C-B580-819ADE23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52" y="358815"/>
            <a:ext cx="6697495" cy="454592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720C06-27FE-F342-A25F-0A89B1BA1449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Stade Olympique de Munich, 1972</a:t>
            </a:r>
          </a:p>
        </p:txBody>
      </p:sp>
    </p:spTree>
    <p:extLst>
      <p:ext uri="{BB962C8B-B14F-4D97-AF65-F5344CB8AC3E}">
        <p14:creationId xmlns:p14="http://schemas.microsoft.com/office/powerpoint/2010/main" val="41671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Câbles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256" y="1020763"/>
            <a:ext cx="7726363" cy="33867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Contenu: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Introduction </a:t>
            </a:r>
            <a:r>
              <a:rPr lang="fr-CH" sz="1500" dirty="0"/>
              <a:t>(types des câbles, matériaux, pré-tension)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Dérivation de l’équation différentielle des câbles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Câble sous une charge répartie sur l’horizontale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Câble sous une charge uniformément repartie le long de l’axe du câble 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Câble surbaissé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Câble sous des charges concentrées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 err="1"/>
              <a:t>Comparison</a:t>
            </a:r>
            <a:r>
              <a:rPr lang="fr-CH" dirty="0"/>
              <a:t> Câble - Arc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14</a:t>
            </a:r>
          </a:p>
        </p:txBody>
      </p:sp>
    </p:spTree>
    <p:extLst>
      <p:ext uri="{BB962C8B-B14F-4D97-AF65-F5344CB8AC3E}">
        <p14:creationId xmlns:p14="http://schemas.microsoft.com/office/powerpoint/2010/main" val="4245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801666"/>
            <a:ext cx="4131252" cy="4148794"/>
          </a:xfrm>
        </p:spPr>
        <p:txBody>
          <a:bodyPr>
            <a:normAutofit/>
          </a:bodyPr>
          <a:lstStyle/>
          <a:p>
            <a:r>
              <a:rPr lang="fr-CH" dirty="0"/>
              <a:t>Câbles quasi-rectilignes </a:t>
            </a:r>
          </a:p>
          <a:p>
            <a:pPr lvl="1"/>
            <a:r>
              <a:rPr lang="fr-CH" dirty="0"/>
              <a:t>Câbles qui ne sont presque pas chargés entre leurs extrémités</a:t>
            </a:r>
          </a:p>
          <a:p>
            <a:pPr lvl="1"/>
            <a:r>
              <a:rPr lang="fr-CH" dirty="0"/>
              <a:t>Haubans, suspentes et tirants</a:t>
            </a:r>
          </a:p>
          <a:p>
            <a:r>
              <a:rPr lang="fr-CH" dirty="0"/>
              <a:t>Câbles courbes</a:t>
            </a:r>
          </a:p>
          <a:p>
            <a:pPr lvl="1"/>
            <a:r>
              <a:rPr lang="fr-CH" dirty="0"/>
              <a:t>Charges distribuées</a:t>
            </a:r>
          </a:p>
          <a:p>
            <a:pPr lvl="1"/>
            <a:r>
              <a:rPr lang="fr-CH" dirty="0"/>
              <a:t>Câbles de grande portée</a:t>
            </a:r>
          </a:p>
          <a:p>
            <a:r>
              <a:rPr lang="fr-CH" dirty="0"/>
              <a:t>Réseaux (ou nappes)</a:t>
            </a:r>
          </a:p>
          <a:p>
            <a:pPr lvl="1"/>
            <a:r>
              <a:rPr lang="fr-CH" dirty="0"/>
              <a:t>Câbles croisés </a:t>
            </a:r>
          </a:p>
          <a:p>
            <a:pPr lvl="1"/>
            <a:r>
              <a:rPr lang="fr-CH" dirty="0">
                <a:sym typeface="Wingdings" pitchFamily="2" charset="2"/>
              </a:rPr>
              <a:t> Surface courbe</a:t>
            </a:r>
          </a:p>
          <a:p>
            <a:r>
              <a:rPr lang="fr-CH" dirty="0">
                <a:sym typeface="Wingdings" pitchFamily="2" charset="2"/>
              </a:rPr>
              <a:t>Autres </a:t>
            </a:r>
          </a:p>
          <a:p>
            <a:pPr lvl="1"/>
            <a:r>
              <a:rPr lang="fr-CH" dirty="0" err="1">
                <a:sym typeface="Wingdings" pitchFamily="2" charset="2"/>
              </a:rPr>
              <a:t>Tenségrités</a:t>
            </a:r>
            <a:endParaRPr lang="fr-CH" dirty="0">
              <a:sym typeface="Wingdings" pitchFamily="2" charset="2"/>
            </a:endParaRPr>
          </a:p>
          <a:p>
            <a:pPr lvl="1"/>
            <a:r>
              <a:rPr lang="fr-CH" dirty="0">
                <a:sym typeface="Wingdings" pitchFamily="2" charset="2"/>
              </a:rPr>
              <a:t>Toiles</a:t>
            </a:r>
          </a:p>
          <a:p>
            <a:pPr lvl="1"/>
            <a:r>
              <a:rPr lang="fr-CH" dirty="0">
                <a:sym typeface="Wingdings" pitchFamily="2" charset="2"/>
              </a:rPr>
              <a:t>Structures pneumatiques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670634"/>
          </a:xfrm>
        </p:spPr>
        <p:txBody>
          <a:bodyPr/>
          <a:lstStyle/>
          <a:p>
            <a:r>
              <a:rPr lang="fr-FR" dirty="0"/>
              <a:t>Types de câbles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AE7B7A-F110-2844-91AA-B177FAB58B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7EE"/>
              </a:clrFrom>
              <a:clrTo>
                <a:srgbClr val="F9F7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10" y="131032"/>
            <a:ext cx="3594146" cy="2930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5E9AE58-FCB0-D849-8642-511E28865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11" y="3026975"/>
            <a:ext cx="3594146" cy="20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4D8CF1-1D40-9649-8E3F-FAB922F7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AF98634-5B96-4B42-8EDD-B77114C1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E87713-8202-A544-9062-E4112CC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C8ED58-6A55-BB45-9F84-99ECED72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80563"/>
            <a:ext cx="7037144" cy="4382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0D1272-F3F4-0D4A-8DC9-85E5322176C7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Robert </a:t>
            </a:r>
            <a:r>
              <a:rPr lang="fr-FR" dirty="0" err="1"/>
              <a:t>Hook</a:t>
            </a:r>
            <a:r>
              <a:rPr lang="fr-FR" dirty="0"/>
              <a:t>, 1675</a:t>
            </a:r>
          </a:p>
        </p:txBody>
      </p:sp>
    </p:spTree>
    <p:extLst>
      <p:ext uri="{BB962C8B-B14F-4D97-AF65-F5344CB8AC3E}">
        <p14:creationId xmlns:p14="http://schemas.microsoft.com/office/powerpoint/2010/main" val="38281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ADDAA2-C166-D240-8A86-58838C5C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A249FA-2660-854A-A75A-2F9392FE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CEE9B2-8E85-4F42-9D98-291C527D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xmlns="" id="{57FA9D7B-6376-3545-88F7-062BBE474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20" y="118419"/>
            <a:ext cx="7190193" cy="4906662"/>
          </a:xfrm>
        </p:spPr>
      </p:pic>
    </p:spTree>
    <p:extLst>
      <p:ext uri="{BB962C8B-B14F-4D97-AF65-F5344CB8AC3E}">
        <p14:creationId xmlns:p14="http://schemas.microsoft.com/office/powerpoint/2010/main" val="36865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85FA1C-5C42-1E41-B8C3-B9733A1E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8B1162-8BFB-7546-BBAB-CBC857BC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D8607E-160F-EE44-9B0E-BE277354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A4EA953-8DDC-AC4E-94F8-B253B9A7A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73" y="167529"/>
            <a:ext cx="6411254" cy="4808441"/>
          </a:xfrm>
        </p:spPr>
      </p:pic>
    </p:spTree>
    <p:extLst>
      <p:ext uri="{BB962C8B-B14F-4D97-AF65-F5344CB8AC3E}">
        <p14:creationId xmlns:p14="http://schemas.microsoft.com/office/powerpoint/2010/main" val="37527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ABE8FC-13AD-9F45-AF74-78B22075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6CDA8D-F6C7-EF45-BAED-0F835FBA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59DAC0-C6D9-9A48-972A-AF414F84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FC9EB697-9E33-6949-BCF7-3D2DCBB52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522367"/>
            <a:ext cx="7757582" cy="43555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25BCB3-7959-CB48-B63C-005E8B8F2D0D}"/>
              </a:ext>
            </a:extLst>
          </p:cNvPr>
          <p:cNvSpPr txBox="1"/>
          <p:nvPr/>
        </p:nvSpPr>
        <p:spPr>
          <a:xfrm>
            <a:off x="1223252" y="4877926"/>
            <a:ext cx="30438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Allianz Arena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fr-FR" dirty="0"/>
              <a:t>Munich, 2005</a:t>
            </a:r>
          </a:p>
        </p:txBody>
      </p:sp>
    </p:spTree>
    <p:extLst>
      <p:ext uri="{BB962C8B-B14F-4D97-AF65-F5344CB8AC3E}">
        <p14:creationId xmlns:p14="http://schemas.microsoft.com/office/powerpoint/2010/main" val="31194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21153D-3AB6-484C-B701-815637D6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A4FEA8-C08A-3546-A113-A89D7382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292E08-2A76-3248-A2D2-20B9073F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34D70867-E363-E54D-BEF1-5252BE829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78" y="329220"/>
            <a:ext cx="6859244" cy="4575520"/>
          </a:xfrm>
        </p:spPr>
      </p:pic>
    </p:spTree>
    <p:extLst>
      <p:ext uri="{BB962C8B-B14F-4D97-AF65-F5344CB8AC3E}">
        <p14:creationId xmlns:p14="http://schemas.microsoft.com/office/powerpoint/2010/main" val="30562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DF7ABA-9865-BB4A-8E89-7F37AFC06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78" b="3862"/>
          <a:stretch/>
        </p:blipFill>
        <p:spPr>
          <a:xfrm>
            <a:off x="1152848" y="195263"/>
            <a:ext cx="7156600" cy="4764195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FCFBAD-35EA-1E4A-8524-F74225035F7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4ABAFE-7513-3549-8C89-353D030360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E79E9D-D722-CF43-9D86-17AB97663C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6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8772E10-2A5D-1749-9716-9D4E9ACA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79915"/>
            <a:ext cx="7726363" cy="4363585"/>
          </a:xfrm>
        </p:spPr>
        <p:txBody>
          <a:bodyPr>
            <a:normAutofit/>
          </a:bodyPr>
          <a:lstStyle/>
          <a:p>
            <a:r>
              <a:rPr lang="fr-CH" sz="1600" b="1" dirty="0"/>
              <a:t>Elément structural qui n’est résistant qu’à l’effort normal de traction (tension du câble)</a:t>
            </a:r>
          </a:p>
          <a:p>
            <a:pPr lvl="1"/>
            <a:r>
              <a:rPr lang="fr-CH" sz="1400" dirty="0"/>
              <a:t>Le câble représente une liaison unilatérale</a:t>
            </a:r>
          </a:p>
          <a:p>
            <a:pPr lvl="1"/>
            <a:r>
              <a:rPr lang="fr-CH" sz="1400" dirty="0"/>
              <a:t>Le câble n’offre de résistance ni à la compression, ni à l’effort tranchant, ni à la flexion, ni à la torsion (le diamètre est très faible par rapport à sa longueur)</a:t>
            </a:r>
          </a:p>
          <a:p>
            <a:r>
              <a:rPr lang="fr-CH" sz="1600" b="1" dirty="0"/>
              <a:t>Matériaux</a:t>
            </a:r>
          </a:p>
          <a:p>
            <a:pPr lvl="1"/>
            <a:r>
              <a:rPr lang="fr-CH" sz="1400" dirty="0"/>
              <a:t>Acier à très haute résistance (acier pour câbles)</a:t>
            </a:r>
          </a:p>
          <a:p>
            <a:pPr lvl="1"/>
            <a:r>
              <a:rPr lang="fr-CH" sz="1400" dirty="0"/>
              <a:t>Fibres de carbone</a:t>
            </a:r>
          </a:p>
          <a:p>
            <a:pPr lvl="1"/>
            <a:r>
              <a:rPr lang="fr-CH" sz="1400" dirty="0"/>
              <a:t>Fibres naturelles</a:t>
            </a:r>
          </a:p>
          <a:p>
            <a:r>
              <a:rPr lang="fr-CH" sz="1600" b="1" dirty="0"/>
              <a:t>Géométrie du câble</a:t>
            </a:r>
          </a:p>
          <a:p>
            <a:pPr lvl="1"/>
            <a:r>
              <a:rPr lang="fr-CH" sz="1400" dirty="0"/>
              <a:t>Câble non chargé: lâche, sans forme définie</a:t>
            </a:r>
          </a:p>
          <a:p>
            <a:pPr lvl="1"/>
            <a:r>
              <a:rPr lang="fr-CH" sz="1400" dirty="0"/>
              <a:t>Les charges sur le câble définissent sa configuration</a:t>
            </a:r>
          </a:p>
          <a:p>
            <a:pPr lvl="1"/>
            <a:r>
              <a:rPr lang="fr-CH" sz="1400" dirty="0"/>
              <a:t>But des analyses des câbles: trouver pour une charge donnée la forme qui permet d’avoir l’équilibre du câble</a:t>
            </a:r>
          </a:p>
          <a:p>
            <a:pPr lvl="1"/>
            <a:r>
              <a:rPr lang="fr-CH" sz="1400" dirty="0"/>
              <a:t>Types de charges: poids propre, charges concentrées ou distribuées, </a:t>
            </a:r>
            <a:r>
              <a:rPr lang="fr-CH" sz="1400" dirty="0" err="1"/>
              <a:t>prétension</a:t>
            </a:r>
            <a:endParaRPr lang="fr-CH" sz="1400" dirty="0"/>
          </a:p>
          <a:p>
            <a:pPr lvl="1"/>
            <a:r>
              <a:rPr lang="fr-CH" sz="1400" dirty="0"/>
              <a:t>L’hypothèse des petites déformations n’est plus valable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B4BC3D-DA4C-1D49-8251-643800D1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09494"/>
          </a:xfrm>
        </p:spPr>
        <p:txBody>
          <a:bodyPr/>
          <a:lstStyle/>
          <a:p>
            <a:r>
              <a:rPr lang="fr-FR" dirty="0"/>
              <a:t>Câble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2DBE586-5507-1940-84DA-E27B58E0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14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BCC45A-29B9-2841-935D-836B031C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EC7119-B353-DD41-8ABD-79FA70F9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1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566</TotalTime>
  <Words>1713</Words>
  <Application>Microsoft Office PowerPoint</Application>
  <PresentationFormat>On-screen Show (16:9)</PresentationFormat>
  <Paragraphs>355</Paragraphs>
  <Slides>43</Slides>
  <Notes>7</Notes>
  <HiddenSlides>8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Cambria Math</vt:lpstr>
      <vt:lpstr>Franklin Gothic Demi Cond</vt:lpstr>
      <vt:lpstr>Roboto Black</vt:lpstr>
      <vt:lpstr>Times New Roman</vt:lpstr>
      <vt:lpstr>Wingdings</vt:lpstr>
      <vt:lpstr>Thème Office</vt:lpstr>
      <vt:lpstr>Equation</vt:lpstr>
      <vt:lpstr>Câbles</vt:lpstr>
      <vt:lpstr>Objectif du cours</vt:lpstr>
      <vt:lpstr>Contenu du cours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Câble</vt:lpstr>
      <vt:lpstr>Dérivation de l’équation différentielle des câbles</vt:lpstr>
      <vt:lpstr>Dérivation de l’équation différentielle des câbles</vt:lpstr>
      <vt:lpstr>Dérivation de l’équation différentielle des câbles</vt:lpstr>
      <vt:lpstr>Equation différentielle d’équilibre d’un câble</vt:lpstr>
      <vt:lpstr>Exemple: câble sous une charge uniformément répartie sur l’horizontale</vt:lpstr>
      <vt:lpstr>Exemple (suite)</vt:lpstr>
      <vt:lpstr>Exemple (suite)</vt:lpstr>
      <vt:lpstr>PowerPoint Presentation</vt:lpstr>
      <vt:lpstr>PowerPoint Presentation</vt:lpstr>
      <vt:lpstr>Résumé: câble sous une charge uniformément répartie sur l’horizontale  </vt:lpstr>
      <vt:lpstr>Câble sous une charge uniformément répartie le long de l’axe du câble </vt:lpstr>
      <vt:lpstr>Câble sous une charge uniformément répartie le long de l’axe du câble </vt:lpstr>
      <vt:lpstr>Câble sous une charge uniformément répartie le long de l’axe du câble </vt:lpstr>
      <vt:lpstr>PowerPoint Presentation</vt:lpstr>
      <vt:lpstr>Comparaison câble-arc</vt:lpstr>
      <vt:lpstr>PowerPoint Presentation</vt:lpstr>
      <vt:lpstr>Chapitres à étudier dans le TGC 1</vt:lpstr>
      <vt:lpstr>Préparation de l’examen</vt:lpstr>
      <vt:lpstr>Examen</vt:lpstr>
      <vt:lpstr>Sujets</vt:lpstr>
      <vt:lpstr>Préparation à l’examen</vt:lpstr>
      <vt:lpstr>Examen</vt:lpstr>
      <vt:lpstr>Références</vt:lpstr>
      <vt:lpstr>PowerPoint Presentation</vt:lpstr>
      <vt:lpstr>Câbles</vt:lpstr>
      <vt:lpstr>Câbles</vt:lpstr>
      <vt:lpstr>Câbles</vt:lpstr>
      <vt:lpstr>Câbles</vt:lpstr>
      <vt:lpstr>Câbles</vt:lpstr>
      <vt:lpstr>Câbles</vt:lpstr>
      <vt:lpstr>Câbles</vt:lpstr>
      <vt:lpstr>Types de câbles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79</cp:revision>
  <cp:lastPrinted>2022-05-30T08:20:40Z</cp:lastPrinted>
  <dcterms:created xsi:type="dcterms:W3CDTF">2019-04-02T06:24:35Z</dcterms:created>
  <dcterms:modified xsi:type="dcterms:W3CDTF">2022-05-30T08:23:37Z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